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21E08"/>
    <a:srgbClr val="FF99CC"/>
    <a:srgbClr val="4D4D4D"/>
    <a:srgbClr val="0D0D0D"/>
    <a:srgbClr val="7F7F7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9" d="100"/>
          <a:sy n="89" d="100"/>
        </p:scale>
        <p:origin x="150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2F90-A453-4B07-B63F-23456BF6B473}" type="datetimeFigureOut">
              <a:rPr kumimoji="1" lang="ja-JP" altLang="en-US" smtClean="0"/>
              <a:t>2024/12/11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18B1-1C91-4127-A224-7636D7FDA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288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2F90-A453-4B07-B63F-23456BF6B473}" type="datetimeFigureOut">
              <a:rPr kumimoji="1" lang="ja-JP" altLang="en-US" smtClean="0"/>
              <a:t>2024/12/11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18B1-1C91-4127-A224-7636D7FDA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5370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2F90-A453-4B07-B63F-23456BF6B473}" type="datetimeFigureOut">
              <a:rPr kumimoji="1" lang="ja-JP" altLang="en-US" smtClean="0"/>
              <a:t>2024/12/11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18B1-1C91-4127-A224-7636D7FDA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405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2F90-A453-4B07-B63F-23456BF6B473}" type="datetimeFigureOut">
              <a:rPr kumimoji="1" lang="ja-JP" altLang="en-US" smtClean="0"/>
              <a:t>2024/12/11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18B1-1C91-4127-A224-7636D7FDA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208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2F90-A453-4B07-B63F-23456BF6B473}" type="datetimeFigureOut">
              <a:rPr kumimoji="1" lang="ja-JP" altLang="en-US" smtClean="0"/>
              <a:t>2024/12/11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18B1-1C91-4127-A224-7636D7FDA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030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2F90-A453-4B07-B63F-23456BF6B473}" type="datetimeFigureOut">
              <a:rPr kumimoji="1" lang="ja-JP" altLang="en-US" smtClean="0"/>
              <a:t>2024/12/11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18B1-1C91-4127-A224-7636D7FDA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3663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2F90-A453-4B07-B63F-23456BF6B473}" type="datetimeFigureOut">
              <a:rPr kumimoji="1" lang="ja-JP" altLang="en-US" smtClean="0"/>
              <a:t>2024/12/11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18B1-1C91-4127-A224-7636D7FDA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4665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2F90-A453-4B07-B63F-23456BF6B473}" type="datetimeFigureOut">
              <a:rPr kumimoji="1" lang="ja-JP" altLang="en-US" smtClean="0"/>
              <a:t>2024/12/11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18B1-1C91-4127-A224-7636D7FDA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9047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2F90-A453-4B07-B63F-23456BF6B473}" type="datetimeFigureOut">
              <a:rPr kumimoji="1" lang="ja-JP" altLang="en-US" smtClean="0"/>
              <a:t>2024/12/11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18B1-1C91-4127-A224-7636D7FDA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3551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2F90-A453-4B07-B63F-23456BF6B473}" type="datetimeFigureOut">
              <a:rPr kumimoji="1" lang="ja-JP" altLang="en-US" smtClean="0"/>
              <a:t>2024/12/11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18B1-1C91-4127-A224-7636D7FDA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664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92F90-A453-4B07-B63F-23456BF6B473}" type="datetimeFigureOut">
              <a:rPr kumimoji="1" lang="ja-JP" altLang="en-US" smtClean="0"/>
              <a:t>2024/12/11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18B1-1C91-4127-A224-7636D7FDA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3204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92F90-A453-4B07-B63F-23456BF6B473}" type="datetimeFigureOut">
              <a:rPr kumimoji="1" lang="ja-JP" altLang="en-US" smtClean="0"/>
              <a:t>2024/12/11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318B1-1C91-4127-A224-7636D7FDA9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451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emf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165853" y="7691392"/>
            <a:ext cx="6984377" cy="1902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茨城県立歴史館歴史講座</a:t>
            </a:r>
            <a:endParaRPr kumimoji="1" lang="en-US" altLang="ja-JP" sz="2000" b="1" dirty="0">
              <a:solidFill>
                <a:schemeClr val="bg2">
                  <a:lumMod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000" b="1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日時：令和７年</a:t>
            </a:r>
            <a:r>
              <a:rPr kumimoji="1" lang="en-US" altLang="ja-JP" sz="2000" b="1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kumimoji="1" lang="ja-JP" altLang="en-US" sz="2000" b="1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2000" b="1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22</a:t>
            </a:r>
            <a:r>
              <a:rPr kumimoji="1" lang="ja-JP" altLang="en-US" sz="2000" b="1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日（土）</a:t>
            </a:r>
            <a:r>
              <a:rPr kumimoji="1" lang="en-US" altLang="ja-JP" sz="2000" b="1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14:</a:t>
            </a:r>
            <a:r>
              <a:rPr lang="en-US" altLang="ja-JP" sz="2000" b="1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</a:t>
            </a:r>
            <a:r>
              <a:rPr kumimoji="1" lang="en-US" altLang="ja-JP" sz="2000" b="1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</a:t>
            </a:r>
            <a:r>
              <a:rPr kumimoji="1" lang="ja-JP" altLang="en-US" sz="2000" b="1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2000" b="1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</a:t>
            </a:r>
            <a:r>
              <a:rPr kumimoji="1" lang="en-US" altLang="ja-JP" sz="2000" b="1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:</a:t>
            </a:r>
            <a:r>
              <a:rPr lang="en-US" altLang="ja-JP" sz="2000" b="1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00</a:t>
            </a:r>
            <a:endParaRPr kumimoji="1" lang="en-US" altLang="ja-JP" sz="2000" b="1" dirty="0">
              <a:solidFill>
                <a:schemeClr val="bg2">
                  <a:lumMod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会場：茨城県立図書館</a:t>
            </a:r>
            <a:r>
              <a:rPr lang="en-US" altLang="ja-JP" sz="2000" b="1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2000" b="1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階 会議室</a:t>
            </a:r>
            <a:r>
              <a:rPr lang="en-US" altLang="ja-JP" sz="2000" b="1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2000" b="1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･</a:t>
            </a:r>
            <a:r>
              <a:rPr lang="en-US" altLang="ja-JP" sz="2000" b="1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</a:p>
          <a:p>
            <a:r>
              <a:rPr lang="ja-JP" altLang="en-US" sz="2000" b="1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講師：蔀　政人（</a:t>
            </a:r>
            <a:r>
              <a:rPr lang="zh-TW" altLang="en-US" sz="2000" b="1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茨城県</a:t>
            </a:r>
            <a:r>
              <a:rPr lang="ja-JP" altLang="en-US" sz="2000" b="1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立</a:t>
            </a:r>
            <a:r>
              <a:rPr lang="zh-TW" altLang="en-US" sz="2000" b="1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歴史館</a:t>
            </a:r>
            <a:r>
              <a:rPr lang="ja-JP" altLang="en-US" sz="2000" b="1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学芸員）</a:t>
            </a:r>
            <a:endParaRPr lang="en-US" altLang="ja-JP" sz="2000" b="1" dirty="0">
              <a:solidFill>
                <a:schemeClr val="bg2">
                  <a:lumMod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参加費：無料（予約不要）</a:t>
            </a:r>
            <a:endParaRPr lang="en-US" altLang="ja-JP" sz="2000" b="1" dirty="0">
              <a:solidFill>
                <a:schemeClr val="bg2">
                  <a:lumMod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定員：５</a:t>
            </a:r>
            <a:r>
              <a:rPr lang="en-US" altLang="ja-JP" sz="2000" b="1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</a:t>
            </a:r>
            <a:r>
              <a:rPr lang="ja-JP" altLang="en-US" sz="2000" b="1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</a:t>
            </a:r>
            <a:endParaRPr lang="en-US" altLang="ja-JP" sz="2000" b="1" dirty="0">
              <a:solidFill>
                <a:schemeClr val="bg2">
                  <a:lumMod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お問合せ：茨城県立図書館</a:t>
            </a:r>
          </a:p>
          <a:p>
            <a:r>
              <a:rPr lang="ja-JP" altLang="en-US" sz="2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お問合せ：</a:t>
            </a:r>
            <a:r>
              <a:rPr lang="ja-JP" altLang="en-US" sz="1400" b="1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〒</a:t>
            </a:r>
            <a:r>
              <a:rPr lang="en-US" altLang="ja-JP" sz="1400" b="1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310-0011 </a:t>
            </a:r>
          </a:p>
          <a:p>
            <a:r>
              <a:rPr lang="ja-JP" altLang="en-US" sz="1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お問合せ：　　　　　</a:t>
            </a:r>
            <a:r>
              <a:rPr lang="ja-JP" altLang="en-US" sz="1400" b="1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茨城県水戸市</a:t>
            </a:r>
            <a:endParaRPr lang="en-US" altLang="ja-JP" sz="1400" b="1" dirty="0">
              <a:solidFill>
                <a:schemeClr val="bg2">
                  <a:lumMod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お問合せ：　　　　　</a:t>
            </a:r>
            <a:r>
              <a:rPr lang="ja-JP" altLang="en-US" sz="1400" b="1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三の丸</a:t>
            </a:r>
            <a:r>
              <a:rPr lang="en-US" altLang="ja-JP" sz="1400" b="1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400" b="1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丁目</a:t>
            </a:r>
            <a:r>
              <a:rPr lang="en-US" altLang="ja-JP" sz="1400" b="1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lang="ja-JP" altLang="en-US" sz="1400" b="1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番地</a:t>
            </a:r>
            <a:r>
              <a:rPr lang="en-US" altLang="ja-JP" sz="1400" b="1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38</a:t>
            </a:r>
            <a:r>
              <a:rPr lang="ja-JP" altLang="en-US" sz="1400" b="1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号</a:t>
            </a:r>
            <a:endParaRPr lang="en-US" altLang="ja-JP" sz="1400" b="1" dirty="0">
              <a:solidFill>
                <a:schemeClr val="bg2">
                  <a:lumMod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お問合せ：　　</a:t>
            </a:r>
            <a:r>
              <a:rPr lang="en-US" altLang="ja-JP" sz="1200" b="1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TEL</a:t>
            </a:r>
            <a:r>
              <a:rPr lang="ja-JP" altLang="en-US" sz="1200" b="1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200" b="1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029-228-3622</a:t>
            </a:r>
          </a:p>
          <a:p>
            <a:r>
              <a:rPr lang="ja-JP" altLang="en-US" sz="2000" b="1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</a:t>
            </a:r>
            <a:endParaRPr lang="ja-JP" altLang="en-US" sz="2400" b="1" dirty="0">
              <a:solidFill>
                <a:schemeClr val="bg2">
                  <a:lumMod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2400" b="1" dirty="0">
              <a:solidFill>
                <a:schemeClr val="bg2">
                  <a:lumMod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2400" b="1" dirty="0">
              <a:solidFill>
                <a:schemeClr val="bg2">
                  <a:lumMod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2400" b="1" dirty="0">
              <a:solidFill>
                <a:schemeClr val="bg2">
                  <a:lumMod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2400" b="1" dirty="0">
              <a:solidFill>
                <a:schemeClr val="bg2">
                  <a:lumMod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5"/>
          <a:stretch/>
        </p:blipFill>
        <p:spPr>
          <a:xfrm>
            <a:off x="4035223" y="7534875"/>
            <a:ext cx="2452973" cy="1552647"/>
          </a:xfrm>
          <a:prstGeom prst="rect">
            <a:avLst/>
          </a:prstGeom>
        </p:spPr>
      </p:pic>
      <p:sp>
        <p:nvSpPr>
          <p:cNvPr id="42" name="正方形/長方形 41"/>
          <p:cNvSpPr/>
          <p:nvPr/>
        </p:nvSpPr>
        <p:spPr>
          <a:xfrm rot="2700000">
            <a:off x="6050659" y="-246848"/>
            <a:ext cx="1285713" cy="8174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8" y="85727"/>
            <a:ext cx="2476500" cy="628650"/>
          </a:xfrm>
          <a:prstGeom prst="rect">
            <a:avLst/>
          </a:prstGeom>
        </p:spPr>
      </p:pic>
      <p:sp>
        <p:nvSpPr>
          <p:cNvPr id="5" name="楕円 4"/>
          <p:cNvSpPr/>
          <p:nvPr/>
        </p:nvSpPr>
        <p:spPr>
          <a:xfrm>
            <a:off x="4289357" y="686988"/>
            <a:ext cx="1366455" cy="1303220"/>
          </a:xfrm>
          <a:prstGeom prst="ellipse">
            <a:avLst/>
          </a:prstGeom>
          <a:solidFill>
            <a:srgbClr val="0D0D0D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楕円 6"/>
          <p:cNvSpPr/>
          <p:nvPr/>
        </p:nvSpPr>
        <p:spPr>
          <a:xfrm>
            <a:off x="5479448" y="679130"/>
            <a:ext cx="1351923" cy="1286284"/>
          </a:xfrm>
          <a:prstGeom prst="ellipse">
            <a:avLst/>
          </a:prstGeom>
          <a:solidFill>
            <a:srgbClr val="0D0D0D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2349828" y="130540"/>
            <a:ext cx="1162050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＆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-151280" y="842294"/>
            <a:ext cx="4486276" cy="1174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4000" b="1" dirty="0">
              <a:solidFill>
                <a:schemeClr val="bg2">
                  <a:lumMod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kumimoji="1" lang="ja-JP" altLang="en-US" sz="4000" b="1" dirty="0">
              <a:solidFill>
                <a:schemeClr val="bg2">
                  <a:lumMod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4334231" y="654337"/>
            <a:ext cx="1276706" cy="1311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入場</a:t>
            </a:r>
            <a:endParaRPr kumimoji="1" lang="en-US" altLang="ja-JP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無料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5566417" y="718313"/>
            <a:ext cx="1264954" cy="1297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予約不要</a:t>
            </a:r>
            <a:endParaRPr kumimoji="1" lang="en-US" altLang="ja-JP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9522" y="8574212"/>
            <a:ext cx="1786500" cy="824219"/>
            <a:chOff x="405391" y="8665962"/>
            <a:chExt cx="2323613" cy="1070951"/>
          </a:xfrm>
        </p:grpSpPr>
        <p:grpSp>
          <p:nvGrpSpPr>
            <p:cNvPr id="36" name="グループ化 35"/>
            <p:cNvGrpSpPr/>
            <p:nvPr/>
          </p:nvGrpSpPr>
          <p:grpSpPr>
            <a:xfrm>
              <a:off x="405391" y="8679250"/>
              <a:ext cx="1448411" cy="1057663"/>
              <a:chOff x="448965" y="8598592"/>
              <a:chExt cx="1448411" cy="1057663"/>
            </a:xfrm>
          </p:grpSpPr>
          <p:pic>
            <p:nvPicPr>
              <p:cNvPr id="34" name="図 3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294" y="8916499"/>
                <a:ext cx="739755" cy="739756"/>
              </a:xfrm>
              <a:prstGeom prst="rect">
                <a:avLst/>
              </a:prstGeom>
            </p:spPr>
          </p:pic>
          <p:sp>
            <p:nvSpPr>
              <p:cNvPr id="35" name="正方形/長方形 34"/>
              <p:cNvSpPr/>
              <p:nvPr/>
            </p:nvSpPr>
            <p:spPr>
              <a:xfrm>
                <a:off x="448965" y="8598592"/>
                <a:ext cx="1448411" cy="35104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600" dirty="0">
                    <a:solidFill>
                      <a:schemeClr val="bg2">
                        <a:lumMod val="25000"/>
                      </a:schemeClr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茨城県立図書館</a:t>
                </a:r>
                <a:endParaRPr kumimoji="1" lang="en-US" altLang="ja-JP" sz="600" dirty="0">
                  <a:solidFill>
                    <a:schemeClr val="bg2">
                      <a:lumMod val="2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 algn="ctr"/>
                <a:r>
                  <a:rPr kumimoji="1" lang="ja-JP" altLang="en-US" sz="600" dirty="0">
                    <a:solidFill>
                      <a:schemeClr val="bg2">
                        <a:lumMod val="25000"/>
                      </a:schemeClr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ホームページ</a:t>
                </a:r>
              </a:p>
            </p:txBody>
          </p:sp>
        </p:grpSp>
        <p:sp>
          <p:nvSpPr>
            <p:cNvPr id="38" name="正方形/長方形 37"/>
            <p:cNvSpPr/>
            <p:nvPr/>
          </p:nvSpPr>
          <p:spPr>
            <a:xfrm>
              <a:off x="1280594" y="8665962"/>
              <a:ext cx="1448410" cy="3510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600" dirty="0">
                  <a:solidFill>
                    <a:schemeClr val="bg2">
                      <a:lumMod val="2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茨城県立歴史館</a:t>
              </a:r>
              <a:endParaRPr kumimoji="1" lang="en-US" altLang="ja-JP" sz="600" dirty="0">
                <a:solidFill>
                  <a:schemeClr val="bg2">
                    <a:lumMod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kumimoji="1" lang="ja-JP" altLang="en-US" sz="600" dirty="0">
                  <a:solidFill>
                    <a:schemeClr val="bg2">
                      <a:lumMod val="2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ホームページ</a:t>
              </a:r>
            </a:p>
          </p:txBody>
        </p:sp>
      </p:grpSp>
      <p:grpSp>
        <p:nvGrpSpPr>
          <p:cNvPr id="49" name="グループ化 48"/>
          <p:cNvGrpSpPr/>
          <p:nvPr/>
        </p:nvGrpSpPr>
        <p:grpSpPr>
          <a:xfrm>
            <a:off x="4069082" y="7312245"/>
            <a:ext cx="2385253" cy="351046"/>
            <a:chOff x="3975766" y="7189884"/>
            <a:chExt cx="2385253" cy="351046"/>
          </a:xfrm>
        </p:grpSpPr>
        <p:sp>
          <p:nvSpPr>
            <p:cNvPr id="41" name="角丸四角形 40"/>
            <p:cNvSpPr/>
            <p:nvPr/>
          </p:nvSpPr>
          <p:spPr>
            <a:xfrm>
              <a:off x="3975766" y="7270133"/>
              <a:ext cx="2385253" cy="18365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4424379" y="7189884"/>
              <a:ext cx="1448411" cy="3510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800" dirty="0">
                  <a:solidFill>
                    <a:schemeClr val="bg2">
                      <a:lumMod val="2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茨城県立図書館アクセス</a:t>
              </a:r>
            </a:p>
          </p:txBody>
        </p:sp>
      </p:grpSp>
      <p:sp>
        <p:nvSpPr>
          <p:cNvPr id="2" name="正方形/長方形 1"/>
          <p:cNvSpPr/>
          <p:nvPr/>
        </p:nvSpPr>
        <p:spPr>
          <a:xfrm>
            <a:off x="4141953" y="9113482"/>
            <a:ext cx="2539815" cy="61286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050" dirty="0">
                <a:solidFill>
                  <a:srgbClr val="4D4D4D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できるだけ公共交通機関をご利用下さい。駐車場利用の場合は、三の丸庁舎（旧県庁舎）駐車場をご利用下さい。</a:t>
            </a:r>
            <a:endParaRPr kumimoji="1" lang="ja-JP" altLang="en-US" sz="1050" dirty="0">
              <a:solidFill>
                <a:srgbClr val="4D4D4D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98068" y="6113560"/>
            <a:ext cx="6652248" cy="3706713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 rot="2700000">
            <a:off x="-692572" y="9391823"/>
            <a:ext cx="1669226" cy="8174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4" name="図 43" descr="https://rekishikan-ibk.jp/images/logo_footer.jpg">
            <a:extLst>
              <a:ext uri="{FF2B5EF4-FFF2-40B4-BE49-F238E27FC236}">
                <a16:creationId xmlns:a16="http://schemas.microsoft.com/office/drawing/2014/main" id="{5F43CFEB-867F-4367-8A88-60A2A036F66E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80" y="161893"/>
            <a:ext cx="24479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0EF66452-C7E5-4447-AA8E-E7D28B002B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79" y="8829104"/>
            <a:ext cx="568756" cy="568756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FB7B2F4C-AA94-4154-85CA-772A534D25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4890" y="2003196"/>
            <a:ext cx="2886878" cy="404162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79BBD22-975F-4E00-88B1-1303FE30E3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5374" y="732687"/>
            <a:ext cx="3471227" cy="1283738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AAA5926-1574-419D-9660-68037CA83F32}"/>
              </a:ext>
            </a:extLst>
          </p:cNvPr>
          <p:cNvSpPr/>
          <p:nvPr/>
        </p:nvSpPr>
        <p:spPr>
          <a:xfrm>
            <a:off x="165853" y="2062856"/>
            <a:ext cx="3471227" cy="5870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kumimoji="1" lang="ja-JP" altLang="en-US" sz="3600" b="1" dirty="0">
                <a:latin typeface="+mj-ea"/>
                <a:ea typeface="+mj-ea"/>
              </a:rPr>
              <a:t>２月</a:t>
            </a:r>
            <a:r>
              <a:rPr kumimoji="1" lang="en-US" altLang="ja-JP" sz="3600" b="1" dirty="0">
                <a:latin typeface="+mj-ea"/>
                <a:ea typeface="+mj-ea"/>
              </a:rPr>
              <a:t>22</a:t>
            </a:r>
            <a:r>
              <a:rPr kumimoji="1" lang="ja-JP" altLang="en-US" sz="3600" b="1" dirty="0">
                <a:latin typeface="+mj-ea"/>
                <a:ea typeface="+mj-ea"/>
              </a:rPr>
              <a:t>日（土）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DF59A332-E0AF-4E34-9BCF-0C3165BBCCA5}"/>
              </a:ext>
            </a:extLst>
          </p:cNvPr>
          <p:cNvSpPr/>
          <p:nvPr/>
        </p:nvSpPr>
        <p:spPr>
          <a:xfrm>
            <a:off x="250607" y="2631613"/>
            <a:ext cx="3090830" cy="55571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14:00</a:t>
            </a:r>
            <a:r>
              <a:rPr kumimoji="1" lang="ja-JP" altLang="en-US" sz="3600" dirty="0"/>
              <a:t>～</a:t>
            </a:r>
            <a:r>
              <a:rPr kumimoji="1" lang="en-US" altLang="ja-JP" sz="3600" dirty="0"/>
              <a:t>15:00</a:t>
            </a:r>
            <a:endParaRPr kumimoji="1" lang="ja-JP" altLang="en-US" sz="3600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0D0709F9-047F-4DD1-9449-7B95D17F24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1226" y="3203431"/>
            <a:ext cx="2054116" cy="28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33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</TotalTime>
  <Words>132</Words>
  <Application>Microsoft Office PowerPoint</Application>
  <PresentationFormat>A4 210 x 297 mm</PresentationFormat>
  <Paragraphs>26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HG丸ｺﾞｼｯｸM-PRO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tougei3102</dc:creator>
  <cp:lastModifiedBy>小田部 修一</cp:lastModifiedBy>
  <cp:revision>56</cp:revision>
  <cp:lastPrinted>2024-12-11T00:19:41Z</cp:lastPrinted>
  <dcterms:created xsi:type="dcterms:W3CDTF">2023-07-27T03:51:13Z</dcterms:created>
  <dcterms:modified xsi:type="dcterms:W3CDTF">2024-12-11T00:19:45Z</dcterms:modified>
</cp:coreProperties>
</file>